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50"/>
  </p:notesMasterIdLst>
  <p:sldIdLst>
    <p:sldId id="257" r:id="rId3"/>
    <p:sldId id="262" r:id="rId4"/>
    <p:sldId id="263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3" r:id="rId29"/>
    <p:sldId id="314" r:id="rId30"/>
    <p:sldId id="315" r:id="rId31"/>
    <p:sldId id="316" r:id="rId32"/>
    <p:sldId id="317" r:id="rId33"/>
    <p:sldId id="318" r:id="rId34"/>
    <p:sldId id="320" r:id="rId35"/>
    <p:sldId id="321" r:id="rId36"/>
    <p:sldId id="324" r:id="rId37"/>
    <p:sldId id="325" r:id="rId38"/>
    <p:sldId id="326" r:id="rId39"/>
    <p:sldId id="352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6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5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E3C28-90A3-433D-9580-F7179D54293A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15B47-3D31-4CEE-98AF-D3C546473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2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d3c06870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d3c06870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def49aaa9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def49aaa9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these may represent recurrence of occult ovarian</a:t>
            </a:r>
          </a:p>
          <a:p>
            <a:r>
              <a:rPr lang="en-US" dirty="0" smtClean="0"/>
              <a:t>or tubal malignancies that were not recognized at time of initial</a:t>
            </a:r>
          </a:p>
          <a:p>
            <a:r>
              <a:rPr lang="en-US" dirty="0" smtClean="0"/>
              <a:t>pathologic evaluation, emphasizing the need for careful pathologic</a:t>
            </a:r>
          </a:p>
          <a:p>
            <a:r>
              <a:rPr lang="en-US" dirty="0" smtClean="0"/>
              <a:t>evaluation of the entire ovary and fallopian tube at time of</a:t>
            </a:r>
          </a:p>
          <a:p>
            <a:r>
              <a:rPr lang="en-US" dirty="0" smtClean="0"/>
              <a:t>RRSO. It has also been speculated that the peritoneal cancer can</a:t>
            </a:r>
          </a:p>
          <a:p>
            <a:r>
              <a:rPr lang="en-US" dirty="0" smtClean="0"/>
              <a:t>arise from exfoliated tubal cells (</a:t>
            </a:r>
            <a:r>
              <a:rPr lang="en-US" dirty="0" err="1" smtClean="0"/>
              <a:t>endosalpingiosis</a:t>
            </a:r>
            <a:r>
              <a:rPr lang="en-US" dirty="0" smtClean="0"/>
              <a:t>) that implant</a:t>
            </a:r>
          </a:p>
          <a:p>
            <a:r>
              <a:rPr lang="en-US" dirty="0" smtClean="0"/>
              <a:t>on the peritoneum and undergo malignant transformation in that</a:t>
            </a:r>
          </a:p>
          <a:p>
            <a:r>
              <a:rPr lang="en-US" dirty="0" smtClean="0"/>
              <a:t>location. Lastly, some authors have suggested that peritoneal malignancies</a:t>
            </a:r>
          </a:p>
          <a:p>
            <a:r>
              <a:rPr lang="en-US" dirty="0" smtClean="0"/>
              <a:t>can start exclusively in the peritoneum through </a:t>
            </a:r>
            <a:r>
              <a:rPr lang="en-US" dirty="0" err="1" smtClean="0"/>
              <a:t>mullerian</a:t>
            </a:r>
            <a:endParaRPr lang="en-US" dirty="0" smtClean="0"/>
          </a:p>
          <a:p>
            <a:r>
              <a:rPr lang="en-US" dirty="0" smtClean="0"/>
              <a:t>metaplasia (72). 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5B6BF-E12C-47C9-9C2F-EFAA775016CA}" type="slidenum">
              <a:rPr lang="en-IN" smtClean="0">
                <a:solidFill>
                  <a:prstClr val="black"/>
                </a:solidFill>
              </a:rPr>
              <a:pPr/>
              <a:t>41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538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39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3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08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1pPr>
            <a:lvl2pPr marL="914400" lvl="1" indent="-3683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  <a:defRPr sz="2200">
                <a:solidFill>
                  <a:srgbClr val="000000"/>
                </a:solidFill>
              </a:defRPr>
            </a:lvl2pPr>
            <a:lvl3pPr marL="1371600" lvl="2" indent="-3683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  <a:defRPr sz="2200">
                <a:solidFill>
                  <a:srgbClr val="000000"/>
                </a:solidFill>
              </a:defRPr>
            </a:lvl3pPr>
            <a:lvl4pPr marL="1828800" lvl="3" indent="-3683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4pPr>
            <a:lvl5pPr marL="2286000" lvl="4" indent="-3683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  <a:defRPr sz="2200">
                <a:solidFill>
                  <a:srgbClr val="000000"/>
                </a:solidFill>
              </a:defRPr>
            </a:lvl5pPr>
            <a:lvl6pPr marL="2743200" lvl="5" indent="-3683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■"/>
              <a:defRPr sz="2200">
                <a:solidFill>
                  <a:srgbClr val="000000"/>
                </a:solidFill>
              </a:defRPr>
            </a:lvl6pPr>
            <a:lvl7pPr marL="3200400" lvl="6" indent="-3683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7pPr>
            <a:lvl8pPr marL="3657600" lvl="7" indent="-3683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○"/>
              <a:defRPr sz="2200">
                <a:solidFill>
                  <a:srgbClr val="000000"/>
                </a:solidFill>
              </a:defRPr>
            </a:lvl8pPr>
            <a:lvl9pPr marL="4114800" lvl="8" indent="-3683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200"/>
              <a:buChar char="■"/>
              <a:defRPr sz="2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184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7F96B-70B6-4EC2-AC01-155E846A6E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89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E991D-64D4-45B2-875B-F3BAFF428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24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67142-DBE3-4BBB-945F-57C87D384C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36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802FC-BF9F-4087-8568-9D27FC42AF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130967-B603-4B6E-ADC1-131CD165D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81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22A6C3-C34A-4E6B-B14C-C1E8C416A6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44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3CB934-31D6-4C07-9774-5DF8CFE99B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85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2F0E9E-DBA3-4546-946F-775D92A014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93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9F353-FFF3-4066-BFCC-BB12E055EC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7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20777-FDB0-4CEB-98DB-F12AB3929B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03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97E992-BED1-4D5D-8925-DE246DA122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5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81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93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3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3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7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4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6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2E92F-8659-4E17-9A4E-A76F9034F37F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9/26/2020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CA161-3A0A-42F9-8479-AE54F6671CF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384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mtClean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 b="1" smtClean="0">
                <a:solidFill>
                  <a:srgbClr val="33CCFF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647311B-42A8-4661-A793-66237FC69DC0}" type="slidenum">
              <a:rPr lang="en-US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9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04800" y="1219200"/>
            <a:ext cx="8520600" cy="182456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MANAGEMENT OF  </a:t>
            </a:r>
            <a:r>
              <a:rPr lang="en" dirty="0"/>
              <a:t>OVARIAN CARCINOMA 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0825" y="4271633"/>
            <a:ext cx="8520600" cy="15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dirty="0"/>
              <a:t>Dr </a:t>
            </a:r>
            <a:r>
              <a:rPr lang="en-US" dirty="0" err="1"/>
              <a:t>Rema.P</a:t>
            </a:r>
            <a:endParaRPr lang="en-US" dirty="0"/>
          </a:p>
          <a:p>
            <a:pPr lvl="0">
              <a:spcBef>
                <a:spcPts val="0"/>
              </a:spcBef>
            </a:pPr>
            <a:r>
              <a:rPr lang="en-US" dirty="0"/>
              <a:t>Division of Gynecologic Oncology</a:t>
            </a:r>
          </a:p>
          <a:p>
            <a:pPr lvl="0">
              <a:spcBef>
                <a:spcPts val="0"/>
              </a:spcBef>
            </a:pPr>
            <a:r>
              <a:rPr lang="en-US" dirty="0"/>
              <a:t>Regional Cancer Centre</a:t>
            </a:r>
          </a:p>
          <a:p>
            <a:pPr lvl="0">
              <a:spcBef>
                <a:spcPts val="0"/>
              </a:spcBef>
            </a:pPr>
            <a:r>
              <a:rPr lang="en-US" dirty="0"/>
              <a:t>Trivandrum</a:t>
            </a:r>
          </a:p>
          <a:p>
            <a:pPr lvl="0">
              <a:spcBef>
                <a:spcPts val="0"/>
              </a:spcBef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04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457200"/>
            <a:ext cx="7024687" cy="1143000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Surgical staging in Ovarian Cancer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1700213"/>
            <a:ext cx="7283450" cy="4675187"/>
          </a:xfrm>
          <a:ln>
            <a:solidFill>
              <a:schemeClr val="tx1"/>
            </a:solidFill>
          </a:ln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Surgical staging for ovarian cancer – </a:t>
            </a:r>
            <a:endParaRPr lang="en-US" b="1" i="1" dirty="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1096963" lvl="4" indent="0" algn="just" eaLnBrk="1" hangingPunct="1">
              <a:lnSpc>
                <a:spcPct val="150000"/>
              </a:lnSpc>
              <a:buFont typeface="Wingdings 2" pitchFamily="18" charset="2"/>
              <a:buNone/>
            </a:pP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Peritoneal washings</a:t>
            </a:r>
          </a:p>
          <a:p>
            <a:pPr marL="1096963" lvl="4" indent="0" algn="just" eaLnBrk="1" hangingPunct="1">
              <a:lnSpc>
                <a:spcPct val="150000"/>
              </a:lnSpc>
              <a:buFont typeface="Wingdings 2" pitchFamily="18" charset="2"/>
              <a:buNone/>
            </a:pP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Peritoneal biopsies</a:t>
            </a:r>
          </a:p>
          <a:p>
            <a:pPr marL="1096963" lvl="4" indent="0" algn="just" eaLnBrk="1" hangingPunct="1">
              <a:lnSpc>
                <a:spcPct val="150000"/>
              </a:lnSpc>
              <a:buFont typeface="Wingdings 2" pitchFamily="18" charset="2"/>
              <a:buNone/>
            </a:pP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Hysterectomy and </a:t>
            </a:r>
            <a:r>
              <a:rPr lang="en-US" sz="2400" b="1" i="1" dirty="0" err="1" smtClean="0">
                <a:latin typeface="Times New Roman" pitchFamily="18" charset="0"/>
                <a:cs typeface="Times New Roman" pitchFamily="18" charset="0"/>
              </a:rPr>
              <a:t>salpingo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-oophorectomy</a:t>
            </a:r>
          </a:p>
          <a:p>
            <a:pPr marL="1096963" lvl="4" indent="0" algn="just" eaLnBrk="1" hangingPunct="1">
              <a:lnSpc>
                <a:spcPct val="150000"/>
              </a:lnSpc>
              <a:buFont typeface="Wingdings 2" pitchFamily="18" charset="2"/>
              <a:buNone/>
            </a:pP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Pelvic and </a:t>
            </a:r>
            <a:r>
              <a:rPr lang="en-US" sz="2400" b="1" i="1" dirty="0" err="1" smtClean="0">
                <a:latin typeface="Times New Roman" pitchFamily="18" charset="0"/>
                <a:cs typeface="Times New Roman" pitchFamily="18" charset="0"/>
              </a:rPr>
              <a:t>paraaortic</a:t>
            </a:r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 lymph node dissections</a:t>
            </a:r>
          </a:p>
          <a:p>
            <a:pPr marL="1096963" lvl="4" indent="0" algn="just" eaLnBrk="1" hangingPunct="1">
              <a:lnSpc>
                <a:spcPct val="150000"/>
              </a:lnSpc>
              <a:buFont typeface="Wingdings 2" pitchFamily="18" charset="2"/>
              <a:buNone/>
            </a:pPr>
            <a:r>
              <a:rPr lang="en-US" sz="2400" b="1" i="1" dirty="0" err="1" smtClean="0">
                <a:latin typeface="Times New Roman" pitchFamily="18" charset="0"/>
                <a:cs typeface="Times New Roman" pitchFamily="18" charset="0"/>
              </a:rPr>
              <a:t>Omentectomy</a:t>
            </a:r>
            <a:endParaRPr lang="en-US" sz="24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1096963" lvl="4" indent="0" algn="just" eaLnBrk="1" hangingPunct="1">
              <a:lnSpc>
                <a:spcPct val="80000"/>
              </a:lnSpc>
              <a:buFont typeface="Wingdings 2" pitchFamily="18" charset="2"/>
              <a:buNone/>
            </a:pPr>
            <a:endParaRPr lang="en-US" sz="2400" b="1" i="1" dirty="0" smtClean="0">
              <a:solidFill>
                <a:srgbClr val="8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96963" lvl="4" indent="0" algn="just" eaLnBrk="1" hangingPunct="1">
              <a:lnSpc>
                <a:spcPct val="80000"/>
              </a:lnSpc>
              <a:buFontTx/>
              <a:buNone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1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7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68562"/>
          </a:xfrm>
          <a:ln>
            <a:solidFill>
              <a:schemeClr val="accent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Does rupture during surgery worsen prognosis ??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971799"/>
            <a:ext cx="8610600" cy="2362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dirty="0" smtClean="0"/>
              <a:t>Higher risk of disease recurrence</a:t>
            </a:r>
          </a:p>
          <a:p>
            <a:pPr marL="0" indent="0">
              <a:buNone/>
            </a:pPr>
            <a:r>
              <a:rPr lang="pt-BR" sz="2800" dirty="0" smtClean="0"/>
              <a:t>Survival in C1 &gt; C2 &gt;C3</a:t>
            </a:r>
          </a:p>
          <a:p>
            <a:pPr marL="0" indent="0">
              <a:buNone/>
            </a:pPr>
            <a:r>
              <a:rPr lang="pt-BR" sz="2800" dirty="0" smtClean="0"/>
              <a:t>Laparoscopy – 25% chance of spill Vs 8% for open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5333999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prstClr val="white"/>
                </a:solidFill>
              </a:rPr>
              <a:t>Vergote</a:t>
            </a:r>
            <a:r>
              <a:rPr lang="en-US" i="1" dirty="0">
                <a:solidFill>
                  <a:prstClr val="white"/>
                </a:solidFill>
              </a:rPr>
              <a:t>, J. De </a:t>
            </a:r>
            <a:r>
              <a:rPr lang="en-US" i="1" dirty="0" err="1">
                <a:solidFill>
                  <a:prstClr val="white"/>
                </a:solidFill>
              </a:rPr>
              <a:t>Brabanter</a:t>
            </a:r>
            <a:r>
              <a:rPr lang="en-US" i="1" dirty="0">
                <a:solidFill>
                  <a:prstClr val="white"/>
                </a:solidFill>
              </a:rPr>
              <a:t>, A. </a:t>
            </a:r>
            <a:r>
              <a:rPr lang="en-US" i="1" dirty="0" err="1">
                <a:solidFill>
                  <a:prstClr val="white"/>
                </a:solidFill>
              </a:rPr>
              <a:t>Fyles</a:t>
            </a:r>
            <a:r>
              <a:rPr lang="en-US" i="1" dirty="0">
                <a:solidFill>
                  <a:prstClr val="white"/>
                </a:solidFill>
              </a:rPr>
              <a:t>, K. </a:t>
            </a:r>
            <a:r>
              <a:rPr lang="en-US" i="1" dirty="0" err="1">
                <a:solidFill>
                  <a:prstClr val="white"/>
                </a:solidFill>
              </a:rPr>
              <a:t>Bertelsen</a:t>
            </a:r>
            <a:r>
              <a:rPr lang="en-US" i="1" dirty="0">
                <a:solidFill>
                  <a:prstClr val="white"/>
                </a:solidFill>
              </a:rPr>
              <a:t>, N. </a:t>
            </a:r>
            <a:r>
              <a:rPr lang="en-US" i="1" dirty="0" err="1">
                <a:solidFill>
                  <a:prstClr val="white"/>
                </a:solidFill>
              </a:rPr>
              <a:t>Einhorn</a:t>
            </a:r>
            <a:r>
              <a:rPr lang="en-US" i="1" dirty="0">
                <a:solidFill>
                  <a:prstClr val="white"/>
                </a:solidFill>
              </a:rPr>
              <a:t>, P. </a:t>
            </a:r>
            <a:r>
              <a:rPr lang="en-US" i="1" dirty="0" err="1">
                <a:solidFill>
                  <a:prstClr val="white"/>
                </a:solidFill>
              </a:rPr>
              <a:t>Sevelda</a:t>
            </a:r>
            <a:r>
              <a:rPr lang="en-US" i="1" dirty="0">
                <a:solidFill>
                  <a:prstClr val="white"/>
                </a:solidFill>
              </a:rPr>
              <a:t>, et al.</a:t>
            </a:r>
          </a:p>
          <a:p>
            <a:r>
              <a:rPr lang="en-US" i="1" dirty="0">
                <a:solidFill>
                  <a:prstClr val="white"/>
                </a:solidFill>
              </a:rPr>
              <a:t>Prognostic importance of degree of differentiation and cyst rupture in stage I invasive epithelial ovarian carcinoma</a:t>
            </a:r>
          </a:p>
          <a:p>
            <a:r>
              <a:rPr lang="en-US" i="1" dirty="0">
                <a:solidFill>
                  <a:prstClr val="white"/>
                </a:solidFill>
              </a:rPr>
              <a:t>Lancet, 357 (2001), pp. 176–18</a:t>
            </a:r>
          </a:p>
        </p:txBody>
      </p:sp>
    </p:spTree>
    <p:extLst>
      <p:ext uri="{BB962C8B-B14F-4D97-AF65-F5344CB8AC3E}">
        <p14:creationId xmlns:p14="http://schemas.microsoft.com/office/powerpoint/2010/main" val="9681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Surgical staging-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Incision</a:t>
            </a:r>
          </a:p>
          <a:p>
            <a:r>
              <a:rPr lang="en-US" sz="2800" dirty="0" smtClean="0"/>
              <a:t>Peritoneal cytology</a:t>
            </a:r>
          </a:p>
          <a:p>
            <a:r>
              <a:rPr lang="en-US" sz="2800" dirty="0" smtClean="0"/>
              <a:t>Exploration &amp; biopsies</a:t>
            </a:r>
          </a:p>
          <a:p>
            <a:r>
              <a:rPr lang="en-US" sz="2800" dirty="0" smtClean="0"/>
              <a:t>Frozen section</a:t>
            </a:r>
          </a:p>
          <a:p>
            <a:r>
              <a:rPr lang="en-US" sz="2800" dirty="0" smtClean="0"/>
              <a:t>Hysterectomy, BSO</a:t>
            </a:r>
          </a:p>
          <a:p>
            <a:r>
              <a:rPr lang="en-US" sz="2800" dirty="0" err="1" smtClean="0"/>
              <a:t>Omentectomy</a:t>
            </a:r>
            <a:endParaRPr lang="en-US" sz="2800" dirty="0" smtClean="0"/>
          </a:p>
          <a:p>
            <a:r>
              <a:rPr lang="en-US" sz="2800" dirty="0" smtClean="0"/>
              <a:t>Pelvic &amp; </a:t>
            </a:r>
            <a:r>
              <a:rPr lang="en-US" sz="2800" dirty="0" err="1" smtClean="0"/>
              <a:t>Paraaortic</a:t>
            </a:r>
            <a:r>
              <a:rPr lang="en-US" sz="2800" dirty="0" smtClean="0"/>
              <a:t> LN dissection</a:t>
            </a:r>
          </a:p>
          <a:p>
            <a:r>
              <a:rPr lang="en-US" sz="2800" dirty="0" smtClean="0"/>
              <a:t>Peritoneal biopsies</a:t>
            </a:r>
          </a:p>
          <a:p>
            <a:r>
              <a:rPr lang="en-US" sz="2800" dirty="0" err="1" smtClean="0"/>
              <a:t>Appendicectomy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810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233844" y="-34636"/>
            <a:ext cx="8703300" cy="949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latin typeface="Tahoma"/>
                <a:ea typeface="Tahoma"/>
                <a:cs typeface="Tahoma"/>
                <a:sym typeface="Tahoma"/>
              </a:rPr>
              <a:t>Incidence of mets in apparently normal areas</a:t>
            </a:r>
            <a:endParaRPr sz="30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6" name="Google Shape;146;p28"/>
          <p:cNvCxnSpPr/>
          <p:nvPr/>
        </p:nvCxnSpPr>
        <p:spPr>
          <a:xfrm>
            <a:off x="233844" y="188611"/>
            <a:ext cx="5100" cy="0"/>
          </a:xfrm>
          <a:prstGeom prst="straightConnector1">
            <a:avLst/>
          </a:prstGeom>
          <a:noFill/>
          <a:ln w="28575" cap="sq" cmpd="sng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7" name="Google Shape;147;p28"/>
          <p:cNvSpPr txBox="1"/>
          <p:nvPr/>
        </p:nvSpPr>
        <p:spPr>
          <a:xfrm>
            <a:off x="4119756" y="8924867"/>
            <a:ext cx="3810000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8" name="Google Shape;148;p28"/>
          <p:cNvGraphicFramePr/>
          <p:nvPr>
            <p:extLst>
              <p:ext uri="{D42A27DB-BD31-4B8C-83A1-F6EECF244321}">
                <p14:modId xmlns:p14="http://schemas.microsoft.com/office/powerpoint/2010/main" val="2036546000"/>
              </p:ext>
            </p:extLst>
          </p:nvPr>
        </p:nvGraphicFramePr>
        <p:xfrm>
          <a:off x="990600" y="644476"/>
          <a:ext cx="5638800" cy="54861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553039"/>
                <a:gridCol w="2084580"/>
                <a:gridCol w="1001181"/>
              </a:tblGrid>
              <a:tr h="880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Positive peritoneal washing</a:t>
                      </a:r>
                      <a:endParaRPr sz="2400" dirty="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20%</a:t>
                      </a:r>
                      <a:endParaRPr sz="2400" dirty="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80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Diaphragmatic peritoneum Bx</a:t>
                      </a:r>
                      <a:endParaRPr sz="2400" dirty="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7%</a:t>
                      </a: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029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Rest peritoneal Bx</a:t>
                      </a: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10%</a:t>
                      </a: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80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Supracolic omentectomy</a:t>
                      </a: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10-30%</a:t>
                      </a: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80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Appendix</a:t>
                      </a: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Grade ⅔ &amp; mucinous</a:t>
                      </a: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23%</a:t>
                      </a:r>
                      <a:endParaRPr sz="2400" dirty="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804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Retroperitoneal lymph nodes</a:t>
                      </a: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More in serous</a:t>
                      </a:r>
                      <a:endParaRPr sz="240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5-25%</a:t>
                      </a:r>
                      <a:endParaRPr sz="2400" dirty="0"/>
                    </a:p>
                  </a:txBody>
                  <a:tcPr marL="91425" marR="91425" marT="121900" marB="121900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p28"/>
          <p:cNvSpPr txBox="1"/>
          <p:nvPr/>
        </p:nvSpPr>
        <p:spPr>
          <a:xfrm>
            <a:off x="238944" y="6096000"/>
            <a:ext cx="8213400" cy="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prstClr val="white"/>
                </a:solidFill>
              </a:rPr>
              <a:t>Cytoreductive surgery in ovarian cancer Christophe Pomela,b, Arjun Jeyarajaha </a:t>
            </a:r>
            <a:r>
              <a:rPr lang="en" sz="1600" dirty="0">
                <a:solidFill>
                  <a:prstClr val="white"/>
                </a:solidFill>
              </a:rPr>
              <a:t>et al Cancer </a:t>
            </a:r>
            <a:r>
              <a:rPr lang="en" sz="1600" dirty="0">
                <a:solidFill>
                  <a:prstClr val="white"/>
                </a:solidFill>
              </a:rPr>
              <a:t>Imaging (2007) 7, 210215</a:t>
            </a:r>
            <a:r>
              <a:rPr lang="en" dirty="0">
                <a:solidFill>
                  <a:prstClr val="white"/>
                </a:solidFill>
              </a:rPr>
              <a:t>.</a:t>
            </a: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97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630362"/>
          </a:xfrm>
        </p:spPr>
        <p:txBody>
          <a:bodyPr/>
          <a:lstStyle/>
          <a:p>
            <a:pPr eaLnBrk="1" hangingPunct="1"/>
            <a:r>
              <a:rPr lang="en-US" dirty="0" smtClean="0"/>
              <a:t>Lymphadenectomy in Cancer ovary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438400"/>
            <a:ext cx="8229600" cy="3733800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sz="3000" dirty="0" smtClean="0"/>
              <a:t>Lymphadenectomy an essential part of staging and </a:t>
            </a:r>
            <a:r>
              <a:rPr lang="en-US" sz="3000" dirty="0" err="1" smtClean="0"/>
              <a:t>cytoreduction</a:t>
            </a:r>
            <a:endParaRPr lang="en-US" sz="30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endParaRPr lang="en-US" sz="30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dirty="0" smtClean="0"/>
              <a:t>    </a:t>
            </a:r>
          </a:p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US" sz="2400" dirty="0" smtClean="0"/>
              <a:t> 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0839"/>
              </p:ext>
            </p:extLst>
          </p:nvPr>
        </p:nvGraphicFramePr>
        <p:xfrm>
          <a:off x="1143000" y="3733800"/>
          <a:ext cx="6781800" cy="207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600"/>
                <a:gridCol w="2260600"/>
                <a:gridCol w="2260600"/>
              </a:tblGrid>
              <a:tr h="1439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Stage</a:t>
                      </a:r>
                      <a:endParaRPr lang="en-US" dirty="0"/>
                    </a:p>
                  </a:txBody>
                  <a:tcPr>
                    <a:solidFill>
                      <a:srgbClr val="918A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Pelvic LN</a:t>
                      </a:r>
                      <a:endParaRPr lang="en-US" dirty="0"/>
                    </a:p>
                  </a:txBody>
                  <a:tcPr>
                    <a:solidFill>
                      <a:srgbClr val="918A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Para aortic LN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918A35"/>
                    </a:solidFill>
                  </a:tcPr>
                </a:tc>
              </a:tr>
              <a:tr h="5248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Early </a:t>
                      </a:r>
                      <a:endParaRPr lang="en-US" dirty="0"/>
                    </a:p>
                  </a:txBody>
                  <a:tcPr>
                    <a:solidFill>
                      <a:srgbClr val="918A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8%</a:t>
                      </a:r>
                      <a:endParaRPr lang="en-US" dirty="0"/>
                    </a:p>
                  </a:txBody>
                  <a:tcPr>
                    <a:solidFill>
                      <a:srgbClr val="918A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15%</a:t>
                      </a:r>
                      <a:endParaRPr lang="en-US" dirty="0"/>
                    </a:p>
                  </a:txBody>
                  <a:tcPr>
                    <a:solidFill>
                      <a:srgbClr val="918A35"/>
                    </a:solidFill>
                  </a:tcPr>
                </a:tc>
              </a:tr>
              <a:tr h="9059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Advanced </a:t>
                      </a:r>
                      <a:endParaRPr lang="en-US" dirty="0"/>
                    </a:p>
                  </a:txBody>
                  <a:tcPr>
                    <a:solidFill>
                      <a:srgbClr val="918A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55%</a:t>
                      </a:r>
                      <a:endParaRPr lang="en-US" dirty="0"/>
                    </a:p>
                  </a:txBody>
                  <a:tcPr>
                    <a:solidFill>
                      <a:srgbClr val="918A3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75%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918A3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71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7391400" cy="1401762"/>
          </a:xfrm>
        </p:spPr>
        <p:txBody>
          <a:bodyPr/>
          <a:lstStyle/>
          <a:p>
            <a:pPr eaLnBrk="1" hangingPunct="1"/>
            <a:r>
              <a:rPr lang="en-US" smtClean="0"/>
              <a:t>Systematic Pelvic LN dissection </a:t>
            </a:r>
          </a:p>
        </p:txBody>
      </p:sp>
      <p:pic>
        <p:nvPicPr>
          <p:cNvPr id="2969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828800"/>
            <a:ext cx="3352800" cy="3352800"/>
          </a:xfrm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762000" y="2667000"/>
            <a:ext cx="3962400" cy="2236788"/>
          </a:xfrm>
          <a:prstGeom prst="rect">
            <a:avLst/>
          </a:prstGeom>
          <a:solidFill>
            <a:srgbClr val="CCCCFF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pitchFamily="34" charset="0"/>
              </a:rPr>
              <a:t>Removal of all fibrofatty lymphatic tissue from the predicted  areas of high incidence of metastasis </a:t>
            </a:r>
          </a:p>
        </p:txBody>
      </p:sp>
    </p:spTree>
    <p:extLst>
      <p:ext uri="{BB962C8B-B14F-4D97-AF65-F5344CB8AC3E}">
        <p14:creationId xmlns:p14="http://schemas.microsoft.com/office/powerpoint/2010/main" val="360566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76400" y="1590675"/>
            <a:ext cx="5791200" cy="4306888"/>
          </a:xfrm>
        </p:spPr>
      </p:pic>
      <p:sp>
        <p:nvSpPr>
          <p:cNvPr id="37891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pPr eaLnBrk="1" hangingPunct="1"/>
            <a:r>
              <a:rPr lang="en-US" sz="3600" smtClean="0"/>
              <a:t>Ext iliac,Int iliac &amp; Obturator</a:t>
            </a:r>
          </a:p>
        </p:txBody>
      </p:sp>
    </p:spTree>
    <p:extLst>
      <p:ext uri="{BB962C8B-B14F-4D97-AF65-F5344CB8AC3E}">
        <p14:creationId xmlns:p14="http://schemas.microsoft.com/office/powerpoint/2010/main" val="236690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 aortic dissection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14800"/>
          </a:xfrm>
          <a:ln>
            <a:solidFill>
              <a:schemeClr val="tx2"/>
            </a:solidFill>
          </a:ln>
        </p:spPr>
        <p:txBody>
          <a:bodyPr/>
          <a:lstStyle/>
          <a:p>
            <a:pPr eaLnBrk="1" hangingPunct="1">
              <a:buFont typeface="Arial" charset="0"/>
              <a:buNone/>
            </a:pPr>
            <a:endParaRPr lang="en-US" dirty="0" smtClean="0"/>
          </a:p>
          <a:p>
            <a:pPr eaLnBrk="1" hangingPunct="1">
              <a:buFont typeface="Arial" charset="0"/>
              <a:buNone/>
            </a:pPr>
            <a:r>
              <a:rPr lang="en-US" dirty="0" smtClean="0"/>
              <a:t>Limits:</a:t>
            </a:r>
          </a:p>
          <a:p>
            <a:pPr eaLnBrk="1" hangingPunct="1"/>
            <a:r>
              <a:rPr lang="en-US" dirty="0" smtClean="0"/>
              <a:t>Superior – Renal vein</a:t>
            </a:r>
          </a:p>
          <a:p>
            <a:pPr eaLnBrk="1" hangingPunct="1"/>
            <a:r>
              <a:rPr lang="en-US" dirty="0" smtClean="0"/>
              <a:t>Inferior – Common iliac</a:t>
            </a:r>
          </a:p>
          <a:p>
            <a:pPr eaLnBrk="1" hangingPunct="1"/>
            <a:r>
              <a:rPr lang="en-US" dirty="0" smtClean="0"/>
              <a:t>Lateral -  Lt Ureter</a:t>
            </a:r>
          </a:p>
          <a:p>
            <a:pPr eaLnBrk="1" hangingPunct="1"/>
            <a:r>
              <a:rPr lang="en-US" dirty="0" smtClean="0"/>
              <a:t> Medial – </a:t>
            </a:r>
            <a:r>
              <a:rPr lang="en-US" dirty="0" err="1" smtClean="0"/>
              <a:t>Lat</a:t>
            </a:r>
            <a:r>
              <a:rPr lang="en-US" dirty="0" smtClean="0"/>
              <a:t> border of IVC</a:t>
            </a:r>
          </a:p>
        </p:txBody>
      </p:sp>
    </p:spTree>
    <p:extLst>
      <p:ext uri="{BB962C8B-B14F-4D97-AF65-F5344CB8AC3E}">
        <p14:creationId xmlns:p14="http://schemas.microsoft.com/office/powerpoint/2010/main" val="266453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 aortic dissection</a:t>
            </a:r>
          </a:p>
        </p:txBody>
      </p:sp>
      <p:pic>
        <p:nvPicPr>
          <p:cNvPr id="4096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524000"/>
            <a:ext cx="5638800" cy="4525963"/>
          </a:xfrm>
        </p:spPr>
      </p:pic>
    </p:spTree>
    <p:extLst>
      <p:ext uri="{BB962C8B-B14F-4D97-AF65-F5344CB8AC3E}">
        <p14:creationId xmlns:p14="http://schemas.microsoft.com/office/powerpoint/2010/main" val="259261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/>
              <a:t>EPITHELIAL OVARIAN </a:t>
            </a:r>
            <a:r>
              <a:rPr lang="en-US" dirty="0"/>
              <a:t>CANCER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590800"/>
            <a:ext cx="8001000" cy="312420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Clinical challenge</a:t>
            </a:r>
          </a:p>
          <a:p>
            <a:r>
              <a:rPr lang="en-US" dirty="0"/>
              <a:t>Asymptomatic</a:t>
            </a:r>
          </a:p>
          <a:p>
            <a:r>
              <a:rPr lang="en-US" dirty="0"/>
              <a:t>Present in advanced stages</a:t>
            </a:r>
          </a:p>
          <a:p>
            <a:r>
              <a:rPr lang="en-US" dirty="0"/>
              <a:t>Highest fatality to case ratio</a:t>
            </a:r>
          </a:p>
        </p:txBody>
      </p:sp>
    </p:spTree>
    <p:extLst>
      <p:ext uri="{BB962C8B-B14F-4D97-AF65-F5344CB8AC3E}">
        <p14:creationId xmlns:p14="http://schemas.microsoft.com/office/powerpoint/2010/main" val="12944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738188"/>
            <a:ext cx="5295900" cy="538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68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9028" name="Picture 4" descr="Surgical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9406"/>
            <a:ext cx="8001000" cy="634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3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143950" y="3047200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 b="1" dirty="0">
                <a:latin typeface="Calibri"/>
                <a:ea typeface="Calibri"/>
                <a:cs typeface="Calibri"/>
                <a:sym typeface="Calibri"/>
              </a:rPr>
              <a:t>DEBULKING OR CYTOREDUCTIVE SURGERY</a:t>
            </a:r>
            <a:endParaRPr sz="4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279238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2" name="Picture 4" descr="Ovar_SpreadEpithel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838200"/>
            <a:ext cx="4902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64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38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sz="4400" smtClean="0"/>
              <a:t>Advanced Ovarian Cancer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614363" y="1735138"/>
            <a:ext cx="7613650" cy="4657725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endParaRPr lang="en-US" sz="2800" dirty="0" smtClean="0"/>
          </a:p>
          <a:p>
            <a:pPr>
              <a:lnSpc>
                <a:spcPct val="130000"/>
              </a:lnSpc>
            </a:pPr>
            <a:r>
              <a:rPr lang="en-US" sz="2800" dirty="0" smtClean="0"/>
              <a:t>Stage II, III and IV</a:t>
            </a:r>
          </a:p>
          <a:p>
            <a:pPr>
              <a:lnSpc>
                <a:spcPct val="130000"/>
              </a:lnSpc>
            </a:pPr>
            <a:r>
              <a:rPr lang="en-US" sz="2800" dirty="0" smtClean="0"/>
              <a:t>Not amenable for a complete Cytoreduction </a:t>
            </a:r>
            <a:r>
              <a:rPr lang="mr-IN" sz="2800" dirty="0" smtClean="0"/>
              <a:t>–</a:t>
            </a:r>
            <a:r>
              <a:rPr lang="en-US" sz="2800" dirty="0" smtClean="0"/>
              <a:t> </a:t>
            </a:r>
            <a:r>
              <a:rPr lang="en-US" sz="2800" b="1" dirty="0" smtClean="0"/>
              <a:t>No Surgery attempted</a:t>
            </a:r>
          </a:p>
          <a:p>
            <a:pPr>
              <a:lnSpc>
                <a:spcPct val="130000"/>
              </a:lnSpc>
            </a:pPr>
            <a:r>
              <a:rPr lang="en-US" sz="2800" b="1" dirty="0" err="1" smtClean="0"/>
              <a:t>Neoadjuvant</a:t>
            </a:r>
            <a:r>
              <a:rPr lang="en-US" sz="2800" b="1" dirty="0" smtClean="0"/>
              <a:t> Treatment  </a:t>
            </a:r>
            <a:r>
              <a:rPr lang="en-US" sz="2800" dirty="0" smtClean="0"/>
              <a:t>indicated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Interval Cytoreduction –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800" dirty="0"/>
              <a:t>         if primarily inoperable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sz="2800" dirty="0"/>
              <a:t>         2 – 3 chemo</a:t>
            </a:r>
          </a:p>
          <a:p>
            <a:pPr marL="0" indent="0">
              <a:lnSpc>
                <a:spcPct val="130000"/>
              </a:lnSpc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9414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7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75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31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955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4" name="Picture 4" descr="ovarian-cancer-metastasis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2238" y="2362200"/>
            <a:ext cx="3810000" cy="3048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015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38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29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745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907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97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57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1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03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229600" cy="1143000"/>
          </a:xfrm>
        </p:spPr>
        <p:txBody>
          <a:bodyPr/>
          <a:lstStyle/>
          <a:p>
            <a:r>
              <a:rPr lang="en-US" dirty="0" smtClean="0"/>
              <a:t>Ovarian cancer risk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IN" dirty="0" smtClean="0"/>
              <a:t>RRSO- Risk Reducing </a:t>
            </a:r>
            <a:r>
              <a:rPr lang="en-IN" dirty="0" err="1" smtClean="0"/>
              <a:t>Salpingo</a:t>
            </a:r>
            <a:r>
              <a:rPr lang="en-IN" dirty="0" smtClean="0"/>
              <a:t> Oophorectomy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915400" cy="4525963"/>
          </a:xfrm>
        </p:spPr>
        <p:txBody>
          <a:bodyPr>
            <a:normAutofit/>
          </a:bodyPr>
          <a:lstStyle/>
          <a:p>
            <a:r>
              <a:rPr lang="en-IN" sz="2400" b="1" u="sng" dirty="0" smtClean="0"/>
              <a:t>Dual </a:t>
            </a:r>
            <a:r>
              <a:rPr lang="en-IN" sz="2400" b="1" u="sng" dirty="0"/>
              <a:t>risk </a:t>
            </a:r>
            <a:r>
              <a:rPr lang="en-IN" sz="2400" b="1" u="sng" dirty="0" smtClean="0"/>
              <a:t>reduction</a:t>
            </a:r>
          </a:p>
          <a:p>
            <a:pPr marL="0" indent="0">
              <a:buNone/>
            </a:pPr>
            <a:r>
              <a:rPr lang="en-IN" sz="2400" dirty="0"/>
              <a:t> </a:t>
            </a:r>
            <a:endParaRPr lang="en-IN" sz="2400" dirty="0" smtClean="0"/>
          </a:p>
          <a:p>
            <a:pPr marL="0" indent="0">
              <a:buNone/>
            </a:pPr>
            <a:r>
              <a:rPr lang="en-IN" sz="2400" dirty="0" smtClean="0"/>
              <a:t>in </a:t>
            </a:r>
            <a:r>
              <a:rPr lang="en-IN" sz="2400" dirty="0"/>
              <a:t>BRCA1/2 mutation carriers</a:t>
            </a:r>
          </a:p>
          <a:p>
            <a:endParaRPr lang="en-IN" sz="2400" b="1" u="sng" dirty="0" smtClean="0"/>
          </a:p>
          <a:p>
            <a:pPr lvl="1"/>
            <a:r>
              <a:rPr lang="en-IN" sz="2400" dirty="0" smtClean="0"/>
              <a:t>reduce </a:t>
            </a:r>
            <a:r>
              <a:rPr lang="en-IN" sz="2400" dirty="0"/>
              <a:t>ovarian cancer risk by 80% to </a:t>
            </a:r>
            <a:r>
              <a:rPr lang="en-IN" sz="2400" dirty="0" smtClean="0"/>
              <a:t>95%</a:t>
            </a:r>
          </a:p>
          <a:p>
            <a:pPr lvl="1"/>
            <a:r>
              <a:rPr lang="en-IN" sz="2400" dirty="0" smtClean="0"/>
              <a:t>breast </a:t>
            </a:r>
            <a:r>
              <a:rPr lang="en-IN" sz="2400" dirty="0"/>
              <a:t>cancer risk by 50% (for premenopausal women</a:t>
            </a:r>
            <a:r>
              <a:rPr lang="en-IN" sz="2400" dirty="0" smtClean="0"/>
              <a:t>)</a:t>
            </a:r>
            <a:endParaRPr lang="en-IN" sz="2400" dirty="0" smtClean="0"/>
          </a:p>
          <a:p>
            <a:r>
              <a:rPr lang="en-US" sz="2400" b="1" u="sng" dirty="0" smtClean="0"/>
              <a:t>Role of hysterectomy</a:t>
            </a:r>
          </a:p>
          <a:p>
            <a:pPr marL="0" indent="0">
              <a:buNone/>
            </a:pPr>
            <a:r>
              <a:rPr lang="en-US" sz="2400" dirty="0" smtClean="0"/>
              <a:t>    Limited data suggest slightly increased risk of serous uterine ca in BRCA1. Discuss risks &amp; benefits of concurrent hysterectomy with RRSO</a:t>
            </a:r>
          </a:p>
          <a:p>
            <a:endParaRPr lang="en-IN" dirty="0" smtClean="0"/>
          </a:p>
          <a:p>
            <a:pPr lvl="1">
              <a:buNone/>
            </a:pP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9331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Aetiology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sz="2500" dirty="0"/>
              <a:t>Majority sporadic (90%) </a:t>
            </a:r>
          </a:p>
          <a:p>
            <a:pPr>
              <a:lnSpc>
                <a:spcPct val="90000"/>
              </a:lnSpc>
            </a:pPr>
            <a:r>
              <a:rPr lang="en-GB" sz="2500" dirty="0"/>
              <a:t>Genetic origin (up to 10%)</a:t>
            </a:r>
            <a:br>
              <a:rPr lang="en-GB" sz="2500" dirty="0"/>
            </a:br>
            <a:r>
              <a:rPr lang="en-GB" sz="2500" dirty="0"/>
              <a:t/>
            </a:r>
            <a:br>
              <a:rPr lang="en-GB" sz="2500" dirty="0"/>
            </a:br>
            <a:r>
              <a:rPr lang="en-GB" sz="2500" dirty="0"/>
              <a:t>BRCA1 gene – 40-60 % risk</a:t>
            </a:r>
            <a:br>
              <a:rPr lang="en-GB" sz="2500" dirty="0"/>
            </a:br>
            <a:r>
              <a:rPr lang="en-GB" sz="2500" dirty="0"/>
              <a:t>BRCA2 – 10-30%</a:t>
            </a:r>
            <a:br>
              <a:rPr lang="en-GB" sz="2500" dirty="0"/>
            </a:br>
            <a:r>
              <a:rPr lang="en-GB" sz="2500" dirty="0"/>
              <a:t>Two or more 1</a:t>
            </a:r>
            <a:r>
              <a:rPr lang="en-GB" sz="2500" baseline="30000" dirty="0"/>
              <a:t>st</a:t>
            </a:r>
            <a:r>
              <a:rPr lang="en-GB" sz="2500" dirty="0"/>
              <a:t> degree relatives affected</a:t>
            </a:r>
            <a:br>
              <a:rPr lang="en-GB" sz="2500" dirty="0"/>
            </a:br>
            <a:r>
              <a:rPr lang="en-GB" sz="2500" dirty="0"/>
              <a:t>HNPCC </a:t>
            </a:r>
          </a:p>
          <a:p>
            <a:pPr>
              <a:lnSpc>
                <a:spcPct val="90000"/>
              </a:lnSpc>
            </a:pPr>
            <a:endParaRPr lang="en-GB" sz="2500" dirty="0"/>
          </a:p>
          <a:p>
            <a:pPr>
              <a:lnSpc>
                <a:spcPct val="90000"/>
              </a:lnSpc>
            </a:pPr>
            <a:r>
              <a:rPr lang="en-GB" sz="2500" dirty="0"/>
              <a:t>Increased risk in </a:t>
            </a:r>
            <a:r>
              <a:rPr lang="en-GB" sz="2500" dirty="0" err="1"/>
              <a:t>nullips</a:t>
            </a:r>
            <a:r>
              <a:rPr lang="en-GB" sz="2500" dirty="0"/>
              <a:t>, early menarche, late menopause, ovarian stimulation, abnormal ovarian development</a:t>
            </a:r>
          </a:p>
          <a:p>
            <a:pPr>
              <a:lnSpc>
                <a:spcPct val="90000"/>
              </a:lnSpc>
            </a:pP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100726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r>
              <a:rPr lang="en-US" sz="2400" dirty="0" smtClean="0"/>
              <a:t>RRSO- typically between 35-40yrs, and upon completion of childbearing</a:t>
            </a:r>
          </a:p>
          <a:p>
            <a:endParaRPr lang="en-US" sz="2400" dirty="0" smtClean="0"/>
          </a:p>
          <a:p>
            <a:r>
              <a:rPr lang="en-US" sz="2400" dirty="0" smtClean="0"/>
              <a:t>Because ovarian cancer onset in BRCA2 is an </a:t>
            </a:r>
            <a:r>
              <a:rPr lang="en-US" sz="2400" dirty="0" err="1" smtClean="0"/>
              <a:t>avg</a:t>
            </a:r>
            <a:r>
              <a:rPr lang="en-US" sz="2400" dirty="0" smtClean="0"/>
              <a:t> 8-10yrs later- reasonable to delay RRSO until 40-45 yrs in BRCA2 unless age at diagnosis in family warrants earlier age of consideration of prophylactic surgery</a:t>
            </a:r>
          </a:p>
          <a:p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1127" t="18750" r="16838" b="67708"/>
          <a:stretch>
            <a:fillRect/>
          </a:stretch>
        </p:blipFill>
        <p:spPr bwMode="auto">
          <a:xfrm>
            <a:off x="0" y="228600"/>
            <a:ext cx="9144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46486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Peritoneal ca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8915400" cy="42211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IN" sz="2600" dirty="0"/>
              <a:t>∼</a:t>
            </a:r>
            <a:r>
              <a:rPr lang="en-IN" sz="2600" dirty="0" smtClean="0"/>
              <a:t>4% </a:t>
            </a:r>
            <a:r>
              <a:rPr lang="en-IN" sz="2600" dirty="0"/>
              <a:t>risk of developing primary peritoneal cancer over </a:t>
            </a:r>
            <a:r>
              <a:rPr lang="en-IN" sz="2600" dirty="0" smtClean="0"/>
              <a:t>20 years</a:t>
            </a:r>
          </a:p>
          <a:p>
            <a:pPr>
              <a:buNone/>
            </a:pPr>
            <a:endParaRPr lang="en-US" sz="2600" dirty="0" smtClean="0"/>
          </a:p>
          <a:p>
            <a:r>
              <a:rPr lang="en-US" sz="2600" dirty="0" smtClean="0"/>
              <a:t>To be </a:t>
            </a:r>
            <a:r>
              <a:rPr lang="en-US" sz="2600" dirty="0"/>
              <a:t>informed of the small </a:t>
            </a:r>
            <a:r>
              <a:rPr lang="en-US" sz="2600" dirty="0" smtClean="0"/>
              <a:t>possibility of </a:t>
            </a:r>
            <a:r>
              <a:rPr lang="en-US" sz="2600" dirty="0"/>
              <a:t>primary peritoneal </a:t>
            </a:r>
            <a:r>
              <a:rPr lang="en-US" sz="2600" dirty="0" smtClean="0"/>
              <a:t>cancer</a:t>
            </a:r>
          </a:p>
          <a:p>
            <a:endParaRPr lang="en-US" sz="2600" dirty="0"/>
          </a:p>
          <a:p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Screening </a:t>
            </a:r>
            <a:r>
              <a:rPr lang="en-US" sz="2600" dirty="0"/>
              <a:t>with TVS+CA-125 to be considered when RRSO not considered</a:t>
            </a:r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15241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2468562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Opportunistic  Salpingectomy as a risk reducing procedure</a:t>
            </a:r>
          </a:p>
        </p:txBody>
      </p:sp>
    </p:spTree>
    <p:extLst>
      <p:ext uri="{BB962C8B-B14F-4D97-AF65-F5344CB8AC3E}">
        <p14:creationId xmlns:p14="http://schemas.microsoft.com/office/powerpoint/2010/main" val="1134584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09" y="274638"/>
            <a:ext cx="8735291" cy="1325562"/>
          </a:xfrm>
          <a:ln>
            <a:solidFill>
              <a:schemeClr val="tx1"/>
            </a:solidFill>
          </a:ln>
        </p:spPr>
        <p:txBody>
          <a:bodyPr/>
          <a:lstStyle/>
          <a:p>
            <a:pPr algn="l"/>
            <a:r>
              <a:rPr lang="en-US" dirty="0" smtClean="0"/>
              <a:t>Origin of high grade ovarian cancer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00400"/>
            <a:ext cx="5638800" cy="2925763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latin typeface="+mj-lt"/>
              </a:rPr>
              <a:t>Serous tubal intra epithelial carcinoma (STIC)</a:t>
            </a:r>
            <a:r>
              <a:rPr lang="en-US" sz="2800" dirty="0" smtClean="0">
                <a:latin typeface="+mj-lt"/>
              </a:rPr>
              <a:t>is the </a:t>
            </a:r>
            <a:r>
              <a:rPr lang="en-US" sz="2800" dirty="0" err="1" smtClean="0">
                <a:latin typeface="+mj-lt"/>
              </a:rPr>
              <a:t>precussor</a:t>
            </a:r>
            <a:r>
              <a:rPr lang="en-US" sz="2800" dirty="0" smtClean="0">
                <a:latin typeface="+mj-lt"/>
              </a:rPr>
              <a:t> of HGSC, primary fallopian and primary peritoneal</a:t>
            </a:r>
            <a:endParaRPr lang="en-US" sz="2800" dirty="0"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36" y="3200400"/>
            <a:ext cx="24765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9" y="1905000"/>
            <a:ext cx="641032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55626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800000"/>
                </a:solidFill>
                <a:latin typeface="Trebuchet MS"/>
              </a:rPr>
              <a:t>Piek</a:t>
            </a:r>
            <a:r>
              <a:rPr lang="en-US" i="1" dirty="0">
                <a:solidFill>
                  <a:srgbClr val="800000"/>
                </a:solidFill>
                <a:latin typeface="Trebuchet MS"/>
              </a:rPr>
              <a:t> JM, van </a:t>
            </a:r>
            <a:r>
              <a:rPr lang="en-US" i="1" dirty="0" err="1">
                <a:solidFill>
                  <a:srgbClr val="800000"/>
                </a:solidFill>
                <a:latin typeface="Trebuchet MS"/>
              </a:rPr>
              <a:t>Diest</a:t>
            </a:r>
            <a:r>
              <a:rPr lang="en-US" i="1" dirty="0">
                <a:solidFill>
                  <a:srgbClr val="800000"/>
                </a:solidFill>
                <a:latin typeface="Trebuchet MS"/>
              </a:rPr>
              <a:t> PJ, </a:t>
            </a:r>
            <a:r>
              <a:rPr lang="en-US" i="1" dirty="0" err="1">
                <a:solidFill>
                  <a:srgbClr val="800000"/>
                </a:solidFill>
                <a:latin typeface="Trebuchet MS"/>
              </a:rPr>
              <a:t>Zweemer</a:t>
            </a:r>
            <a:r>
              <a:rPr lang="en-US" i="1" dirty="0">
                <a:solidFill>
                  <a:srgbClr val="800000"/>
                </a:solidFill>
                <a:latin typeface="Trebuchet MS"/>
              </a:rPr>
              <a:t> RP, Jansen JW, </a:t>
            </a:r>
            <a:r>
              <a:rPr lang="en-US" i="1" dirty="0" err="1">
                <a:solidFill>
                  <a:srgbClr val="800000"/>
                </a:solidFill>
                <a:latin typeface="Trebuchet MS"/>
              </a:rPr>
              <a:t>Poort-Keesom</a:t>
            </a:r>
            <a:r>
              <a:rPr lang="en-US" i="1" dirty="0">
                <a:solidFill>
                  <a:srgbClr val="800000"/>
                </a:solidFill>
                <a:latin typeface="Trebuchet MS"/>
              </a:rPr>
              <a:t> RJ, </a:t>
            </a:r>
            <a:r>
              <a:rPr lang="en-US" i="1" dirty="0" err="1">
                <a:solidFill>
                  <a:srgbClr val="800000"/>
                </a:solidFill>
                <a:latin typeface="Trebuchet MS"/>
              </a:rPr>
              <a:t>Menko</a:t>
            </a:r>
            <a:r>
              <a:rPr lang="en-US" i="1" dirty="0">
                <a:solidFill>
                  <a:srgbClr val="800000"/>
                </a:solidFill>
                <a:latin typeface="Trebuchet MS"/>
              </a:rPr>
              <a:t> </a:t>
            </a:r>
            <a:r>
              <a:rPr lang="en-US" i="1" dirty="0" err="1">
                <a:solidFill>
                  <a:srgbClr val="800000"/>
                </a:solidFill>
                <a:latin typeface="Trebuchet MS"/>
              </a:rPr>
              <a:t>FH,et</a:t>
            </a:r>
            <a:r>
              <a:rPr lang="en-US" i="1" dirty="0">
                <a:solidFill>
                  <a:srgbClr val="800000"/>
                </a:solidFill>
                <a:latin typeface="Trebuchet MS"/>
              </a:rPr>
              <a:t> al. Dysplastic changes in prophylactically removed Fallopian tubes of women predisposed to developing ovarian cancer. J </a:t>
            </a:r>
            <a:r>
              <a:rPr lang="en-US" i="1" dirty="0" err="1">
                <a:solidFill>
                  <a:srgbClr val="800000"/>
                </a:solidFill>
                <a:latin typeface="Trebuchet MS"/>
              </a:rPr>
              <a:t>Pathol</a:t>
            </a:r>
            <a:r>
              <a:rPr lang="en-US" i="1" dirty="0">
                <a:solidFill>
                  <a:srgbClr val="800000"/>
                </a:solidFill>
                <a:latin typeface="Trebuchet MS"/>
              </a:rPr>
              <a:t> 2001;195(4):451–6.</a:t>
            </a:r>
          </a:p>
        </p:txBody>
      </p:sp>
    </p:spTree>
    <p:extLst>
      <p:ext uri="{BB962C8B-B14F-4D97-AF65-F5344CB8AC3E}">
        <p14:creationId xmlns:p14="http://schemas.microsoft.com/office/powerpoint/2010/main" val="16052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2"/>
            </a:solidFill>
          </a:ln>
        </p:spPr>
        <p:txBody>
          <a:bodyPr>
            <a:normAutofit fontScale="90000"/>
          </a:bodyPr>
          <a:lstStyle/>
          <a:p>
            <a:r>
              <a:rPr lang="en-US" dirty="0"/>
              <a:t>Opportunistic  Salpingectomy as a risk reducing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mong </a:t>
            </a:r>
            <a:r>
              <a:rPr lang="en-US" dirty="0"/>
              <a:t>general (Low) risk population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/>
              <a:t>BritishColumbia</a:t>
            </a:r>
            <a:r>
              <a:rPr lang="en-US" dirty="0"/>
              <a:t> (BC) ovarian cancer prevention initiative.</a:t>
            </a:r>
          </a:p>
          <a:p>
            <a:r>
              <a:rPr lang="en-US" dirty="0" smtClean="0"/>
              <a:t> </a:t>
            </a:r>
            <a:r>
              <a:rPr lang="en-US" dirty="0"/>
              <a:t>TH with Bilateral salpingectomy(BS)</a:t>
            </a:r>
          </a:p>
          <a:p>
            <a:r>
              <a:rPr lang="en-US" dirty="0" smtClean="0"/>
              <a:t> </a:t>
            </a:r>
            <a:r>
              <a:rPr lang="en-US" dirty="0"/>
              <a:t>BS for permanent sterilization </a:t>
            </a:r>
          </a:p>
          <a:p>
            <a:r>
              <a:rPr lang="en-US" dirty="0" smtClean="0"/>
              <a:t>Projected </a:t>
            </a:r>
            <a:r>
              <a:rPr lang="en-US" dirty="0"/>
              <a:t>40% reduction in  ovarian cancer rates in the province over next 20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12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6868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" b="60463"/>
          <a:stretch/>
        </p:blipFill>
        <p:spPr bwMode="auto">
          <a:xfrm>
            <a:off x="41564" y="27709"/>
            <a:ext cx="9067800" cy="677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140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Cancer ovary - summary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Comprehensive </a:t>
            </a:r>
            <a:r>
              <a:rPr lang="en-US" dirty="0" smtClean="0"/>
              <a:t>surgical staging gives excellent cure rates in early ovarian cancer</a:t>
            </a:r>
          </a:p>
          <a:p>
            <a:r>
              <a:rPr lang="en-US" dirty="0" smtClean="0"/>
              <a:t> Surgical </a:t>
            </a:r>
            <a:r>
              <a:rPr lang="en-US" dirty="0"/>
              <a:t>cytoreduction </a:t>
            </a:r>
            <a:r>
              <a:rPr lang="en-US" dirty="0" smtClean="0"/>
              <a:t>for advanced ovarian cancer for </a:t>
            </a:r>
            <a:r>
              <a:rPr lang="en-US" dirty="0"/>
              <a:t>maximum patient </a:t>
            </a:r>
            <a:r>
              <a:rPr lang="en-US" dirty="0" smtClean="0"/>
              <a:t>survival</a:t>
            </a:r>
          </a:p>
          <a:p>
            <a:r>
              <a:rPr lang="en-US" dirty="0"/>
              <a:t>RRSO for BRCA patients</a:t>
            </a:r>
          </a:p>
          <a:p>
            <a:r>
              <a:rPr lang="en-US" dirty="0"/>
              <a:t>Opportunistic  Salpingectomy as a risk reducing procedure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31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ChangeArrowheads="1"/>
          </p:cNvSpPr>
          <p:nvPr/>
        </p:nvSpPr>
        <p:spPr bwMode="auto">
          <a:xfrm>
            <a:off x="4876800" y="2971800"/>
            <a:ext cx="2667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>
                <a:solidFill>
                  <a:prstClr val="white"/>
                </a:solidFill>
                <a:latin typeface="Arial" charset="0"/>
              </a:rPr>
              <a:t>Thank you</a:t>
            </a:r>
          </a:p>
        </p:txBody>
      </p:sp>
      <p:sp>
        <p:nvSpPr>
          <p:cNvPr id="92163" name="Oval 3" descr="Picture1"/>
          <p:cNvSpPr>
            <a:spLocks noChangeArrowheads="1"/>
          </p:cNvSpPr>
          <p:nvPr/>
        </p:nvSpPr>
        <p:spPr bwMode="auto">
          <a:xfrm>
            <a:off x="2667000" y="1447800"/>
            <a:ext cx="3886200" cy="36576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2164" name="AutoShape 4"/>
          <p:cNvSpPr>
            <a:spLocks noChangeArrowheads="1"/>
          </p:cNvSpPr>
          <p:nvPr/>
        </p:nvSpPr>
        <p:spPr bwMode="auto">
          <a:xfrm>
            <a:off x="1333500" y="2735659"/>
            <a:ext cx="6553200" cy="1081881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6000" i="1" dirty="0">
                <a:solidFill>
                  <a:srgbClr val="660033"/>
                </a:solidFill>
                <a:latin typeface="Lucida Calligraphy" pitchFamily="66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9128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Presentation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dirty="0"/>
              <a:t>Asymptomatic</a:t>
            </a:r>
          </a:p>
          <a:p>
            <a:r>
              <a:rPr lang="en-GB" dirty="0"/>
              <a:t>Pelvic mass (diff. diagnosis)</a:t>
            </a:r>
          </a:p>
          <a:p>
            <a:r>
              <a:rPr lang="en-GB" dirty="0"/>
              <a:t>Pressure symptoms/abdominal distension/GI symptoms</a:t>
            </a:r>
          </a:p>
          <a:p>
            <a:r>
              <a:rPr lang="en-GB" dirty="0"/>
              <a:t>Pain</a:t>
            </a:r>
          </a:p>
          <a:p>
            <a:r>
              <a:rPr lang="en-GB" dirty="0"/>
              <a:t>Abnormal </a:t>
            </a:r>
            <a:r>
              <a:rPr lang="en-GB" dirty="0" smtClean="0"/>
              <a:t>bleeding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2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dirty="0" smtClean="0"/>
              <a:t> </a:t>
            </a:r>
            <a:r>
              <a:rPr lang="en-GB" dirty="0"/>
              <a:t>Diagnosis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Clinical examination 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CA-125 &amp; </a:t>
            </a:r>
            <a:r>
              <a:rPr lang="en-GB" sz="2800" dirty="0" err="1"/>
              <a:t>Transvaginal</a:t>
            </a:r>
            <a:r>
              <a:rPr lang="en-GB" sz="2800" dirty="0"/>
              <a:t> scan/</a:t>
            </a:r>
            <a:r>
              <a:rPr lang="en-GB" sz="2800" dirty="0" err="1"/>
              <a:t>Abd</a:t>
            </a:r>
            <a:r>
              <a:rPr lang="en-GB" sz="2800" dirty="0"/>
              <a:t>. Scan</a:t>
            </a:r>
            <a:br>
              <a:rPr lang="en-GB" sz="2800" dirty="0"/>
            </a:br>
            <a:endParaRPr lang="en-GB" sz="2800" dirty="0"/>
          </a:p>
          <a:p>
            <a:pPr>
              <a:lnSpc>
                <a:spcPct val="150000"/>
              </a:lnSpc>
            </a:pPr>
            <a:r>
              <a:rPr lang="en-GB" sz="2800" dirty="0"/>
              <a:t>Other tumour markers </a:t>
            </a:r>
            <a:r>
              <a:rPr lang="en-GB" sz="2800" dirty="0" smtClean="0"/>
              <a:t>– HE4 CEA</a:t>
            </a:r>
            <a:r>
              <a:rPr lang="en-GB" sz="2800" dirty="0"/>
              <a:t>, CA 19-9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CT/MRI abdomen &amp; pelvis</a:t>
            </a:r>
          </a:p>
          <a:p>
            <a:pPr>
              <a:lnSpc>
                <a:spcPct val="150000"/>
              </a:lnSpc>
            </a:pPr>
            <a:r>
              <a:rPr lang="en-GB" sz="2800" dirty="0" smtClean="0"/>
              <a:t>Overlap </a:t>
            </a:r>
            <a:r>
              <a:rPr lang="en-GB" sz="2800" dirty="0"/>
              <a:t>between benign and malignant</a:t>
            </a:r>
          </a:p>
        </p:txBody>
      </p:sp>
    </p:spTree>
    <p:extLst>
      <p:ext uri="{BB962C8B-B14F-4D97-AF65-F5344CB8AC3E}">
        <p14:creationId xmlns:p14="http://schemas.microsoft.com/office/powerpoint/2010/main" val="234298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CT Scan</a:t>
            </a:r>
          </a:p>
        </p:txBody>
      </p:sp>
      <p:sp>
        <p:nvSpPr>
          <p:cNvPr id="89092" name="Text Box 4"/>
          <p:cNvSpPr txBox="1"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chemeClr val="tx1"/>
            </a:solidFill>
          </a:ln>
        </p:spPr>
        <p:txBody>
          <a:bodyPr/>
          <a:lstStyle/>
          <a:p>
            <a:pPr eaLnBrk="0" hangingPunct="0">
              <a:spcBef>
                <a:spcPct val="50000"/>
              </a:spcBef>
              <a:buClrTx/>
              <a:buFontTx/>
              <a:buNone/>
            </a:pPr>
            <a:r>
              <a:rPr lang="en-US" dirty="0"/>
              <a:t>To assess primary tumour</a:t>
            </a:r>
          </a:p>
          <a:p>
            <a:pPr eaLnBrk="0" hangingPunct="0">
              <a:spcBef>
                <a:spcPct val="50000"/>
              </a:spcBef>
              <a:buClrTx/>
              <a:buFontTx/>
              <a:buNone/>
            </a:pPr>
            <a:r>
              <a:rPr lang="en-US" dirty="0"/>
              <a:t>Evaluates potential sites of metastasis</a:t>
            </a:r>
          </a:p>
          <a:p>
            <a:pPr eaLnBrk="0" hangingPunct="0">
              <a:spcBef>
                <a:spcPct val="50000"/>
              </a:spcBef>
              <a:buClrTx/>
              <a:buFontTx/>
              <a:buNone/>
            </a:pPr>
            <a:r>
              <a:rPr lang="en-US" dirty="0"/>
              <a:t>Peritoneal implants, lymphadenopathy</a:t>
            </a:r>
          </a:p>
          <a:p>
            <a:pPr eaLnBrk="0" hangingPunct="0">
              <a:spcBef>
                <a:spcPct val="50000"/>
              </a:spcBef>
              <a:buClrTx/>
              <a:buFontTx/>
              <a:buNone/>
            </a:pPr>
            <a:endParaRPr lang="en-US" dirty="0"/>
          </a:p>
          <a:p>
            <a:pPr eaLnBrk="0" hangingPunct="0">
              <a:spcBef>
                <a:spcPct val="50000"/>
              </a:spcBef>
              <a:buClrTx/>
              <a:buFontTx/>
              <a:buNone/>
            </a:pPr>
            <a:r>
              <a:rPr lang="en-US" dirty="0"/>
              <a:t>To assess spread and </a:t>
            </a:r>
            <a:r>
              <a:rPr lang="en-US" dirty="0" err="1"/>
              <a:t>resectability</a:t>
            </a:r>
            <a:endParaRPr lang="en-US" dirty="0"/>
          </a:p>
          <a:p>
            <a:pPr eaLnBrk="0" hangingPunct="0">
              <a:spcBef>
                <a:spcPct val="50000"/>
              </a:spcBef>
              <a:buClrTx/>
              <a:buFontTx/>
              <a:buNone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6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smtClean="0"/>
              <a:t>Surgical treatment of early-stage ovarian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marL="69850" indent="0" eaLnBrk="1" hangingPunct="1">
              <a:buFont typeface="Wingdings 2" charset="0"/>
              <a:buNone/>
              <a:defRPr/>
            </a:pPr>
            <a:r>
              <a:rPr lang="en-US" sz="2800" dirty="0" smtClean="0">
                <a:ea typeface="ＭＳ Ｐゴシック" charset="0"/>
              </a:rPr>
              <a:t>Highlights:</a:t>
            </a:r>
          </a:p>
          <a:p>
            <a:pPr eaLnBrk="1" hangingPunct="1">
              <a:defRPr/>
            </a:pPr>
            <a:r>
              <a:rPr lang="en-US" sz="2800" b="1" dirty="0" smtClean="0">
                <a:ea typeface="ＭＳ Ｐゴシック" charset="0"/>
              </a:rPr>
              <a:t>Early-stage - </a:t>
            </a:r>
            <a:r>
              <a:rPr lang="en-US" sz="2800" dirty="0" smtClean="0">
                <a:ea typeface="ＭＳ Ｐゴシック" charset="0"/>
              </a:rPr>
              <a:t>has to be defined by a </a:t>
            </a:r>
            <a:r>
              <a:rPr lang="en-US" sz="2800" b="1" dirty="0" smtClean="0">
                <a:ea typeface="ＭＳ Ｐゴシック" charset="0"/>
              </a:rPr>
              <a:t>complete tumor clearance </a:t>
            </a:r>
            <a:r>
              <a:rPr lang="en-US" sz="2800" dirty="0" smtClean="0">
                <a:ea typeface="ＭＳ Ｐゴシック" charset="0"/>
              </a:rPr>
              <a:t>and surgical staging</a:t>
            </a:r>
          </a:p>
          <a:p>
            <a:pPr eaLnBrk="1" hangingPunct="1">
              <a:defRPr/>
            </a:pPr>
            <a:r>
              <a:rPr lang="en-US" sz="2800" dirty="0" smtClean="0">
                <a:ea typeface="ＭＳ Ｐゴシック" charset="0"/>
              </a:rPr>
              <a:t>The completeness of surgical staging predicts survival and disease-free survival </a:t>
            </a:r>
          </a:p>
          <a:p>
            <a:pPr eaLnBrk="1" hangingPunct="1">
              <a:defRPr/>
            </a:pPr>
            <a:r>
              <a:rPr lang="en-US" sz="2800" dirty="0" smtClean="0">
                <a:ea typeface="ＭＳ Ｐゴシック" charset="0"/>
              </a:rPr>
              <a:t>The effectiveness of adjuvant treatment in properly staged case</a:t>
            </a:r>
            <a:endParaRPr lang="en-US" sz="2800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1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327025"/>
            <a:ext cx="7024687" cy="1143000"/>
          </a:xfrm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4000" dirty="0" smtClean="0"/>
              <a:t>Stage and Survival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8" y="1622425"/>
            <a:ext cx="7843837" cy="4525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defRPr/>
            </a:pPr>
            <a:r>
              <a:rPr lang="en-US" sz="2400" dirty="0" smtClean="0">
                <a:ea typeface="ＭＳ Ｐゴシック" charset="0"/>
                <a:cs typeface="Times New Roman" charset="0"/>
              </a:rPr>
              <a:t>Early Stage (Stage I ) - -   </a:t>
            </a:r>
            <a:r>
              <a:rPr lang="en-US" sz="2400" dirty="0">
                <a:ea typeface="ＭＳ Ｐゴシック" charset="0"/>
                <a:cs typeface="Times New Roman" charset="0"/>
              </a:rPr>
              <a:t>5-year survival </a:t>
            </a:r>
            <a:r>
              <a:rPr lang="en-US" sz="2400" dirty="0" smtClean="0">
                <a:ea typeface="ＭＳ Ｐゴシック" charset="0"/>
                <a:cs typeface="Times New Roman" charset="0"/>
              </a:rPr>
              <a:t>of </a:t>
            </a:r>
            <a:r>
              <a:rPr lang="en-US" sz="2400" dirty="0">
                <a:ea typeface="ＭＳ Ｐゴシック" charset="0"/>
                <a:cs typeface="Times New Roman" charset="0"/>
              </a:rPr>
              <a:t>85% to 90%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lang="en-US" sz="2400" dirty="0">
              <a:ea typeface="ＭＳ Ｐゴシック" charset="0"/>
              <a:cs typeface="Times New Roman" charset="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400" dirty="0" smtClean="0">
                <a:ea typeface="ＭＳ Ｐゴシック" charset="0"/>
                <a:cs typeface="Times New Roman" charset="0"/>
              </a:rPr>
              <a:t>Advanced disease - 5</a:t>
            </a:r>
            <a:r>
              <a:rPr lang="en-US" sz="2400" dirty="0">
                <a:ea typeface="ＭＳ Ｐゴシック" charset="0"/>
                <a:cs typeface="Times New Roman" charset="0"/>
              </a:rPr>
              <a:t>-year survival </a:t>
            </a:r>
            <a:r>
              <a:rPr lang="en-US" sz="2400" dirty="0" smtClean="0">
                <a:ea typeface="ＭＳ Ｐゴシック" charset="0"/>
                <a:cs typeface="Times New Roman" charset="0"/>
              </a:rPr>
              <a:t>- &lt; </a:t>
            </a:r>
            <a:r>
              <a:rPr lang="en-US" sz="2400" dirty="0">
                <a:ea typeface="ＭＳ Ｐゴシック" charset="0"/>
                <a:cs typeface="Times New Roman" charset="0"/>
              </a:rPr>
              <a:t>50% </a:t>
            </a:r>
            <a:r>
              <a:rPr lang="en-US" sz="2400" dirty="0" smtClean="0">
                <a:ea typeface="ＭＳ Ｐゴシック" charset="0"/>
                <a:cs typeface="Times New Roman" charset="0"/>
              </a:rPr>
              <a:t>( </a:t>
            </a:r>
            <a:r>
              <a:rPr lang="en-US" sz="2400" dirty="0">
                <a:ea typeface="ＭＳ Ｐゴシック" charset="0"/>
                <a:cs typeface="Times New Roman" charset="0"/>
              </a:rPr>
              <a:t>70% to 80%, </a:t>
            </a:r>
            <a:r>
              <a:rPr lang="en-US" sz="2400" dirty="0" smtClean="0">
                <a:ea typeface="ＭＳ Ｐゴシック" charset="0"/>
                <a:cs typeface="Times New Roman" charset="0"/>
              </a:rPr>
              <a:t>recurrence  in </a:t>
            </a:r>
            <a:r>
              <a:rPr lang="en-US" sz="2400" dirty="0">
                <a:ea typeface="ＭＳ Ｐゴシック" charset="0"/>
                <a:cs typeface="Times New Roman" charset="0"/>
              </a:rPr>
              <a:t>12 to 24 months) </a:t>
            </a:r>
          </a:p>
          <a:p>
            <a:pPr algn="just" eaLnBrk="1" hangingPunct="1">
              <a:lnSpc>
                <a:spcPct val="80000"/>
              </a:lnSpc>
              <a:defRPr/>
            </a:pPr>
            <a:endParaRPr lang="en-US" sz="2400" dirty="0">
              <a:ea typeface="ＭＳ Ｐゴシック" charset="0"/>
              <a:cs typeface="Times New Roman" charset="0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lang="en-US" sz="2400" dirty="0">
                <a:ea typeface="ＭＳ Ｐゴシック" charset="0"/>
                <a:cs typeface="Times New Roman" charset="0"/>
              </a:rPr>
              <a:t>Marked difference in survival rates - underscores the importance of comprehensive surgical staging  </a:t>
            </a:r>
            <a:endParaRPr lang="en-US" sz="2400" dirty="0">
              <a:ea typeface="ＭＳ Ｐゴシック" charset="0"/>
              <a:cs typeface="Century Schoolbook"/>
            </a:endParaRPr>
          </a:p>
          <a:p>
            <a:pPr algn="just" eaLnBrk="1" hangingPunct="1">
              <a:lnSpc>
                <a:spcPct val="80000"/>
              </a:lnSpc>
              <a:defRPr/>
            </a:pPr>
            <a:endParaRPr lang="en-US" sz="2400" dirty="0">
              <a:ea typeface="ＭＳ Ｐゴシック" charset="0"/>
              <a:cs typeface="Times New Roman" charset="0"/>
            </a:endParaRPr>
          </a:p>
          <a:p>
            <a:pPr marL="69850" indent="0" algn="ctr" eaLnBrk="1" hangingPunct="1">
              <a:lnSpc>
                <a:spcPct val="120000"/>
              </a:lnSpc>
              <a:buFont typeface="Wingdings 2" charset="0"/>
              <a:buNone/>
              <a:defRPr/>
            </a:pPr>
            <a:r>
              <a:rPr lang="en-US" sz="2400" dirty="0">
                <a:ea typeface="ＭＳ Ｐゴシック" charset="0"/>
                <a:cs typeface="Times New Roman" charset="0"/>
              </a:rPr>
              <a:t> Complete surgical staging for early ovarian cancers has clear benefits for disease </a:t>
            </a:r>
            <a:r>
              <a:rPr lang="en-US" sz="2400" dirty="0" smtClean="0">
                <a:ea typeface="ＭＳ Ｐゴシック" charset="0"/>
                <a:cs typeface="Times New Roman" charset="0"/>
              </a:rPr>
              <a:t>management -   </a:t>
            </a:r>
            <a:r>
              <a:rPr lang="en-US" sz="2400" dirty="0">
                <a:ea typeface="ＭＳ Ｐゴシック" charset="0"/>
                <a:cs typeface="Times New Roman" charset="0"/>
              </a:rPr>
              <a:t>FIGO</a:t>
            </a:r>
          </a:p>
        </p:txBody>
      </p:sp>
    </p:spTree>
    <p:extLst>
      <p:ext uri="{BB962C8B-B14F-4D97-AF65-F5344CB8AC3E}">
        <p14:creationId xmlns:p14="http://schemas.microsoft.com/office/powerpoint/2010/main" val="90561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912</Words>
  <Application>Microsoft Office PowerPoint</Application>
  <PresentationFormat>On-screen Show (4:3)</PresentationFormat>
  <Paragraphs>173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1_Office Theme</vt:lpstr>
      <vt:lpstr>Blank Presentation</vt:lpstr>
      <vt:lpstr>MANAGEMENT OF  OVARIAN CARCINOMA </vt:lpstr>
      <vt:lpstr>EPITHELIAL OVARIAN CANCER</vt:lpstr>
      <vt:lpstr>PowerPoint Presentation</vt:lpstr>
      <vt:lpstr>Aetiology</vt:lpstr>
      <vt:lpstr>Presentation</vt:lpstr>
      <vt:lpstr> Diagnosis</vt:lpstr>
      <vt:lpstr>CT Scan</vt:lpstr>
      <vt:lpstr>Surgical treatment of early-stage ovarian cancer</vt:lpstr>
      <vt:lpstr>Stage and Survival</vt:lpstr>
      <vt:lpstr>Surgical staging in Ovarian Cancer</vt:lpstr>
      <vt:lpstr>PowerPoint Presentation</vt:lpstr>
      <vt:lpstr>Does rupture during surgery worsen prognosis ?? </vt:lpstr>
      <vt:lpstr>Surgical staging- procedure</vt:lpstr>
      <vt:lpstr>Incidence of mets in apparently normal areas </vt:lpstr>
      <vt:lpstr>Lymphadenectomy in Cancer ovary</vt:lpstr>
      <vt:lpstr>Systematic Pelvic LN dissection </vt:lpstr>
      <vt:lpstr>Ext iliac,Int iliac &amp; Obturator</vt:lpstr>
      <vt:lpstr>Para aortic dissection</vt:lpstr>
      <vt:lpstr>Para aortic dissection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Ovarian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Ovarian cancer risk reduction</vt:lpstr>
      <vt:lpstr>RRSO- Risk Reducing Salpingo Oophorectomy</vt:lpstr>
      <vt:lpstr>PowerPoint Presentation</vt:lpstr>
      <vt:lpstr>Peritoneal ca risk</vt:lpstr>
      <vt:lpstr>Opportunistic  Salpingectomy as a risk reducing procedure</vt:lpstr>
      <vt:lpstr>Origin of high grade ovarian cancer</vt:lpstr>
      <vt:lpstr>Opportunistic  Salpingectomy as a risk reducing procedure</vt:lpstr>
      <vt:lpstr>PowerPoint Presentation</vt:lpstr>
      <vt:lpstr>Cancer ovary - 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OF  OVARIAN CARCINOMA </dc:title>
  <dc:creator>User</dc:creator>
  <cp:lastModifiedBy>User</cp:lastModifiedBy>
  <cp:revision>5</cp:revision>
  <dcterms:created xsi:type="dcterms:W3CDTF">2020-09-26T16:50:33Z</dcterms:created>
  <dcterms:modified xsi:type="dcterms:W3CDTF">2020-09-26T17:07:40Z</dcterms:modified>
</cp:coreProperties>
</file>